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5" d="100"/>
          <a:sy n="95" d="100"/>
        </p:scale>
        <p:origin x="89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4/4/2024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238163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Balamurugan P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623521104005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AVS College of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184" y="1187262"/>
            <a:ext cx="4025182" cy="368130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50083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34" y="1133479"/>
            <a:ext cx="2568853" cy="15695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833" y="1133479"/>
            <a:ext cx="2315157" cy="15646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148" y="1133479"/>
            <a:ext cx="2203053" cy="15695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33" y="3159736"/>
            <a:ext cx="2566753" cy="156628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161" y="3159736"/>
            <a:ext cx="2279026" cy="156628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9833" y="3140202"/>
            <a:ext cx="2315157" cy="1585821"/>
          </a:xfrm>
          <a:prstGeom prst="rect">
            <a:avLst/>
          </a:prstGeom>
        </p:spPr>
      </p:pic>
      <p:sp>
        <p:nvSpPr>
          <p:cNvPr id="9" name="TextBox 8"/>
          <p:cNvSpPr txBox="1"/>
          <p:nvPr/>
        </p:nvSpPr>
        <p:spPr>
          <a:xfrm>
            <a:off x="1174592" y="2715927"/>
            <a:ext cx="1021433" cy="215444"/>
          </a:xfrm>
          <a:prstGeom prst="rect">
            <a:avLst/>
          </a:prstGeom>
          <a:noFill/>
        </p:spPr>
        <p:txBody>
          <a:bodyPr wrap="none" rtlCol="0">
            <a:spAutoFit/>
          </a:bodyPr>
          <a:lstStyle/>
          <a:p>
            <a:r>
              <a:rPr lang="en-US" sz="800" dirty="0" smtClean="0"/>
              <a:t>Our services page</a:t>
            </a:r>
            <a:endParaRPr lang="en-IN" sz="800" dirty="0"/>
          </a:p>
        </p:txBody>
      </p:sp>
      <p:sp>
        <p:nvSpPr>
          <p:cNvPr id="10" name="TextBox 9"/>
          <p:cNvSpPr txBox="1"/>
          <p:nvPr/>
        </p:nvSpPr>
        <p:spPr>
          <a:xfrm>
            <a:off x="4060957" y="2715927"/>
            <a:ext cx="1159292" cy="215444"/>
          </a:xfrm>
          <a:prstGeom prst="rect">
            <a:avLst/>
          </a:prstGeom>
          <a:noFill/>
        </p:spPr>
        <p:txBody>
          <a:bodyPr wrap="none" rtlCol="0">
            <a:spAutoFit/>
          </a:bodyPr>
          <a:lstStyle/>
          <a:p>
            <a:r>
              <a:rPr lang="en-US" sz="800" dirty="0" smtClean="0"/>
              <a:t>Choose busses in list</a:t>
            </a:r>
            <a:endParaRPr lang="en-IN" sz="800" dirty="0"/>
          </a:p>
        </p:txBody>
      </p:sp>
      <p:sp>
        <p:nvSpPr>
          <p:cNvPr id="11" name="TextBox 10"/>
          <p:cNvSpPr txBox="1"/>
          <p:nvPr/>
        </p:nvSpPr>
        <p:spPr>
          <a:xfrm>
            <a:off x="6701620" y="2715927"/>
            <a:ext cx="1491114" cy="215444"/>
          </a:xfrm>
          <a:prstGeom prst="rect">
            <a:avLst/>
          </a:prstGeom>
          <a:noFill/>
        </p:spPr>
        <p:txBody>
          <a:bodyPr wrap="none" rtlCol="0">
            <a:spAutoFit/>
          </a:bodyPr>
          <a:lstStyle/>
          <a:p>
            <a:r>
              <a:rPr lang="en-US" sz="800" dirty="0" smtClean="0"/>
              <a:t>See </a:t>
            </a:r>
            <a:r>
              <a:rPr lang="en-US" sz="800" dirty="0"/>
              <a:t>b</a:t>
            </a:r>
            <a:r>
              <a:rPr lang="en-US" sz="800" dirty="0" smtClean="0"/>
              <a:t>ooking by route &amp; date</a:t>
            </a:r>
            <a:endParaRPr lang="en-IN" sz="800" dirty="0"/>
          </a:p>
        </p:txBody>
      </p:sp>
      <p:sp>
        <p:nvSpPr>
          <p:cNvPr id="12" name="TextBox 11"/>
          <p:cNvSpPr txBox="1"/>
          <p:nvPr/>
        </p:nvSpPr>
        <p:spPr>
          <a:xfrm>
            <a:off x="6990163" y="4798100"/>
            <a:ext cx="734496" cy="215444"/>
          </a:xfrm>
          <a:prstGeom prst="rect">
            <a:avLst/>
          </a:prstGeom>
          <a:noFill/>
        </p:spPr>
        <p:txBody>
          <a:bodyPr wrap="none" rtlCol="0">
            <a:spAutoFit/>
          </a:bodyPr>
          <a:lstStyle/>
          <a:p>
            <a:r>
              <a:rPr lang="en-US" sz="800" dirty="0" smtClean="0"/>
              <a:t>Registration</a:t>
            </a:r>
            <a:endParaRPr lang="en-IN" sz="800" dirty="0"/>
          </a:p>
        </p:txBody>
      </p:sp>
      <p:sp>
        <p:nvSpPr>
          <p:cNvPr id="13" name="TextBox 12"/>
          <p:cNvSpPr txBox="1"/>
          <p:nvPr/>
        </p:nvSpPr>
        <p:spPr>
          <a:xfrm>
            <a:off x="4065766" y="4798100"/>
            <a:ext cx="1154483" cy="215444"/>
          </a:xfrm>
          <a:prstGeom prst="rect">
            <a:avLst/>
          </a:prstGeom>
          <a:noFill/>
        </p:spPr>
        <p:txBody>
          <a:bodyPr wrap="none" rtlCol="0">
            <a:spAutoFit/>
          </a:bodyPr>
          <a:lstStyle/>
          <a:p>
            <a:r>
              <a:rPr lang="en-US" sz="800" dirty="0" smtClean="0"/>
              <a:t>List of Buss available</a:t>
            </a:r>
            <a:endParaRPr lang="en-IN" sz="800" dirty="0"/>
          </a:p>
        </p:txBody>
      </p:sp>
      <p:sp>
        <p:nvSpPr>
          <p:cNvPr id="14" name="TextBox 13"/>
          <p:cNvSpPr txBox="1"/>
          <p:nvPr/>
        </p:nvSpPr>
        <p:spPr>
          <a:xfrm>
            <a:off x="943759" y="4798100"/>
            <a:ext cx="1483098" cy="215444"/>
          </a:xfrm>
          <a:prstGeom prst="rect">
            <a:avLst/>
          </a:prstGeom>
          <a:noFill/>
        </p:spPr>
        <p:txBody>
          <a:bodyPr wrap="none" rtlCol="0">
            <a:spAutoFit/>
          </a:bodyPr>
          <a:lstStyle/>
          <a:p>
            <a:r>
              <a:rPr lang="en-US" sz="800" dirty="0" smtClean="0"/>
              <a:t>Find Busses by route &amp; date</a:t>
            </a:r>
            <a:endParaRPr lang="en-IN" sz="800" dirty="0"/>
          </a:p>
        </p:txBody>
      </p:sp>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06" y="1848266"/>
            <a:ext cx="4120400" cy="209005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254" y="1708218"/>
            <a:ext cx="3840896" cy="2370155"/>
          </a:xfrm>
          <a:prstGeom prst="rect">
            <a:avLst/>
          </a:prstGeom>
        </p:spPr>
      </p:pic>
      <p:sp>
        <p:nvSpPr>
          <p:cNvPr id="5" name="TextBox 4"/>
          <p:cNvSpPr txBox="1"/>
          <p:nvPr/>
        </p:nvSpPr>
        <p:spPr>
          <a:xfrm>
            <a:off x="1910314" y="3970651"/>
            <a:ext cx="994183" cy="215444"/>
          </a:xfrm>
          <a:prstGeom prst="rect">
            <a:avLst/>
          </a:prstGeom>
          <a:noFill/>
        </p:spPr>
        <p:txBody>
          <a:bodyPr wrap="none" rtlCol="0">
            <a:spAutoFit/>
          </a:bodyPr>
          <a:lstStyle/>
          <a:p>
            <a:r>
              <a:rPr lang="en-US" sz="800" dirty="0" smtClean="0"/>
              <a:t>Department Page</a:t>
            </a:r>
            <a:endParaRPr lang="en-IN" sz="800" dirty="0"/>
          </a:p>
        </p:txBody>
      </p:sp>
      <p:sp>
        <p:nvSpPr>
          <p:cNvPr id="6" name="TextBox 5"/>
          <p:cNvSpPr txBox="1"/>
          <p:nvPr/>
        </p:nvSpPr>
        <p:spPr>
          <a:xfrm>
            <a:off x="6690302" y="4186095"/>
            <a:ext cx="708848" cy="215444"/>
          </a:xfrm>
          <a:prstGeom prst="rect">
            <a:avLst/>
          </a:prstGeom>
          <a:noFill/>
        </p:spPr>
        <p:txBody>
          <a:bodyPr wrap="none" rtlCol="0">
            <a:spAutoFit/>
          </a:bodyPr>
          <a:lstStyle/>
          <a:p>
            <a:r>
              <a:rPr lang="en-US" sz="800" dirty="0" smtClean="0"/>
              <a:t>Login Page</a:t>
            </a:r>
            <a:endParaRPr lang="en-IN" sz="800" dirty="0"/>
          </a:p>
        </p:txBody>
      </p:sp>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537679"/>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023" y="1187262"/>
            <a:ext cx="3175504" cy="369385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749689" y="1157117"/>
            <a:ext cx="4062331" cy="378565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t>Mobile App </a:t>
            </a:r>
            <a:r>
              <a:rPr lang="en-IN" sz="1600" dirty="0" smtClean="0"/>
              <a:t>Integration</a:t>
            </a:r>
          </a:p>
          <a:p>
            <a:pPr marL="285750" indent="-285750">
              <a:lnSpc>
                <a:spcPct val="150000"/>
              </a:lnSpc>
              <a:buFont typeface="Arial" panose="020B0604020202020204" pitchFamily="34" charset="0"/>
              <a:buChar char="•"/>
            </a:pPr>
            <a:r>
              <a:rPr lang="en-IN" sz="1600" dirty="0"/>
              <a:t>Dynamic Pricing </a:t>
            </a:r>
            <a:r>
              <a:rPr lang="en-IN" sz="1600" dirty="0" smtClean="0"/>
              <a:t>Strategies</a:t>
            </a:r>
          </a:p>
          <a:p>
            <a:pPr marL="285750" indent="-285750">
              <a:lnSpc>
                <a:spcPct val="150000"/>
              </a:lnSpc>
              <a:buFont typeface="Arial" panose="020B0604020202020204" pitchFamily="34" charset="0"/>
              <a:buChar char="•"/>
            </a:pPr>
            <a:r>
              <a:rPr lang="en-IN" sz="1600" dirty="0"/>
              <a:t>Voice Assistants </a:t>
            </a:r>
            <a:r>
              <a:rPr lang="en-IN" sz="1600" dirty="0" smtClean="0"/>
              <a:t>Integration</a:t>
            </a:r>
          </a:p>
          <a:p>
            <a:pPr marL="285750" indent="-285750">
              <a:lnSpc>
                <a:spcPct val="150000"/>
              </a:lnSpc>
              <a:buFont typeface="Arial" panose="020B0604020202020204" pitchFamily="34" charset="0"/>
              <a:buChar char="•"/>
            </a:pPr>
            <a:r>
              <a:rPr lang="en-US" sz="1600" dirty="0"/>
              <a:t>Augmented Reality (AR) Seat </a:t>
            </a:r>
            <a:r>
              <a:rPr lang="en-US" sz="1600" dirty="0" smtClean="0"/>
              <a:t>Selection</a:t>
            </a:r>
          </a:p>
          <a:p>
            <a:pPr marL="285750" indent="-285750">
              <a:lnSpc>
                <a:spcPct val="150000"/>
              </a:lnSpc>
              <a:buFont typeface="Arial" panose="020B0604020202020204" pitchFamily="34" charset="0"/>
              <a:buChar char="•"/>
            </a:pPr>
            <a:r>
              <a:rPr lang="en-IN" sz="1600" dirty="0"/>
              <a:t>Intelligent Routing and </a:t>
            </a:r>
            <a:r>
              <a:rPr lang="en-IN" sz="1600" dirty="0" smtClean="0"/>
              <a:t>Optimization</a:t>
            </a:r>
          </a:p>
          <a:p>
            <a:pPr marL="285750" indent="-285750">
              <a:lnSpc>
                <a:spcPct val="150000"/>
              </a:lnSpc>
              <a:buFont typeface="Arial" panose="020B0604020202020204" pitchFamily="34" charset="0"/>
              <a:buChar char="•"/>
            </a:pPr>
            <a:r>
              <a:rPr lang="en-IN" sz="1600" dirty="0"/>
              <a:t>Secure Payment </a:t>
            </a:r>
            <a:r>
              <a:rPr lang="en-IN" sz="1600" dirty="0" smtClean="0"/>
              <a:t>Options</a:t>
            </a:r>
          </a:p>
          <a:p>
            <a:pPr marL="285750" indent="-285750">
              <a:lnSpc>
                <a:spcPct val="150000"/>
              </a:lnSpc>
              <a:buFont typeface="Arial" panose="020B0604020202020204" pitchFamily="34" charset="0"/>
              <a:buChar char="•"/>
            </a:pPr>
            <a:r>
              <a:rPr lang="en-IN" sz="1600" dirty="0"/>
              <a:t>Administrative </a:t>
            </a:r>
            <a:r>
              <a:rPr lang="en-IN" sz="1600" dirty="0" smtClean="0"/>
              <a:t>Tools</a:t>
            </a:r>
          </a:p>
          <a:p>
            <a:pPr marL="285750" indent="-285750">
              <a:lnSpc>
                <a:spcPct val="150000"/>
              </a:lnSpc>
              <a:buFont typeface="Arial" panose="020B0604020202020204" pitchFamily="34" charset="0"/>
              <a:buChar char="•"/>
            </a:pPr>
            <a:r>
              <a:rPr lang="en-IN" sz="1600" dirty="0"/>
              <a:t>Language Translation </a:t>
            </a:r>
            <a:r>
              <a:rPr lang="en-IN" sz="1600" dirty="0" smtClean="0"/>
              <a:t>Services</a:t>
            </a:r>
          </a:p>
          <a:p>
            <a:pPr marL="285750" indent="-285750">
              <a:lnSpc>
                <a:spcPct val="150000"/>
              </a:lnSpc>
              <a:buFont typeface="Arial" panose="020B0604020202020204" pitchFamily="34" charset="0"/>
              <a:buChar char="•"/>
            </a:pPr>
            <a:r>
              <a:rPr lang="en-IN" sz="1600" dirty="0"/>
              <a:t>Smart Ticket </a:t>
            </a:r>
            <a:r>
              <a:rPr lang="en-IN" sz="1600" dirty="0" smtClean="0"/>
              <a:t>Verification</a:t>
            </a:r>
          </a:p>
          <a:p>
            <a:pPr marL="285750" indent="-285750">
              <a:lnSpc>
                <a:spcPct val="150000"/>
              </a:lnSpc>
              <a:buFont typeface="Arial" panose="020B0604020202020204" pitchFamily="34" charset="0"/>
              <a:buChar char="•"/>
            </a:pPr>
            <a:r>
              <a:rPr lang="en-IN" sz="1600" dirty="0" smtClean="0"/>
              <a:t>Compliance raise system</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12564" y="1326382"/>
            <a:ext cx="8500323" cy="267765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In conclusion, the development of a Bus Reservation System Website presents a significant opportunity to address the challenges and inefficiencies associated with traditional bus ticket booking </a:t>
            </a:r>
            <a:r>
              <a:rPr lang="en-US" dirty="0" smtClean="0"/>
              <a:t>methods.</a:t>
            </a:r>
          </a:p>
          <a:p>
            <a:pPr marL="285750" indent="-285750" algn="just">
              <a:lnSpc>
                <a:spcPct val="150000"/>
              </a:lnSpc>
              <a:buFont typeface="Arial" panose="020B0604020202020204" pitchFamily="34" charset="0"/>
              <a:buChar char="•"/>
            </a:pPr>
            <a:r>
              <a:rPr lang="en-US" dirty="0" smtClean="0"/>
              <a:t>Our </a:t>
            </a:r>
            <a:r>
              <a:rPr lang="en-US" dirty="0"/>
              <a:t>Bus Reservation System Website is poised to transform the way bus tickets are booked and managed, offering a seamless and efficient booking experience while improving accessibility, convenience, and </a:t>
            </a:r>
            <a:r>
              <a:rPr lang="en-US" dirty="0" smtClean="0"/>
              <a:t>security.</a:t>
            </a:r>
          </a:p>
          <a:p>
            <a:pPr marL="285750" indent="-285750" algn="just">
              <a:lnSpc>
                <a:spcPct val="150000"/>
              </a:lnSpc>
              <a:buFont typeface="Arial" panose="020B0604020202020204" pitchFamily="34" charset="0"/>
              <a:buChar char="•"/>
            </a:pPr>
            <a:r>
              <a:rPr lang="en-US" dirty="0" smtClean="0"/>
              <a:t>With </a:t>
            </a:r>
            <a:r>
              <a:rPr lang="en-US" dirty="0"/>
              <a:t>continuous improvement and innovation, we are committed to delivering a best-in-class solution that meets the evolving needs of users and bus operators in the transportation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331596" y="1215851"/>
            <a:ext cx="8541099" cy="304698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t>The Bus Reservation System Website helps people book bus tickets online easily.</a:t>
            </a:r>
          </a:p>
          <a:p>
            <a:pPr marL="285750" indent="-285750">
              <a:lnSpc>
                <a:spcPct val="200000"/>
              </a:lnSpc>
              <a:buFont typeface="Arial" panose="020B0604020202020204" pitchFamily="34" charset="0"/>
              <a:buChar char="•"/>
            </a:pPr>
            <a:r>
              <a:rPr lang="en-US" sz="1600" dirty="0"/>
              <a:t>It's made using </a:t>
            </a:r>
            <a:r>
              <a:rPr lang="en-US" sz="1600" dirty="0" err="1"/>
              <a:t>Django</a:t>
            </a:r>
            <a:r>
              <a:rPr lang="en-US" sz="1600" dirty="0"/>
              <a:t>, HTML, CSS, and SQLite, making it simple to use.</a:t>
            </a:r>
          </a:p>
          <a:p>
            <a:pPr marL="285750" indent="-285750">
              <a:lnSpc>
                <a:spcPct val="200000"/>
              </a:lnSpc>
              <a:buFont typeface="Arial" panose="020B0604020202020204" pitchFamily="34" charset="0"/>
              <a:buChar char="•"/>
            </a:pPr>
            <a:r>
              <a:rPr lang="en-US" sz="1600" dirty="0"/>
              <a:t>You can look for buses by where you want to go, when you want to leave, and what type of bus you prefer.</a:t>
            </a:r>
          </a:p>
          <a:p>
            <a:pPr marL="285750" indent="-285750" algn="just">
              <a:lnSpc>
                <a:spcPct val="200000"/>
              </a:lnSpc>
              <a:buFont typeface="Arial" panose="020B0604020202020204" pitchFamily="34" charset="0"/>
              <a:buChar char="•"/>
            </a:pPr>
            <a:r>
              <a:rPr lang="en-US" sz="1600" dirty="0"/>
              <a:t>When you find the right bus, you can choose how many seats you need and book them.</a:t>
            </a:r>
          </a:p>
          <a:p>
            <a:pPr marL="285750" indent="-285750">
              <a:lnSpc>
                <a:spcPct val="200000"/>
              </a:lnSpc>
              <a:buFont typeface="Arial" panose="020B0604020202020204" pitchFamily="34" charset="0"/>
              <a:buChar char="•"/>
            </a:pPr>
            <a:r>
              <a:rPr lang="en-US" sz="1600" dirty="0"/>
              <a:t>If your plans change, you can also cancel your booking easily.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301051" y="1150366"/>
            <a:ext cx="8541898" cy="1323439"/>
          </a:xfrm>
          <a:prstGeom prst="rect">
            <a:avLst/>
          </a:prstGeom>
          <a:noFill/>
        </p:spPr>
        <p:txBody>
          <a:bodyPr wrap="square" rtlCol="0">
            <a:spAutoFit/>
          </a:bodyPr>
          <a:lstStyle/>
          <a:p>
            <a:pPr algn="just"/>
            <a:r>
              <a:rPr lang="en-US" sz="1600" dirty="0"/>
              <a:t> </a:t>
            </a:r>
            <a:r>
              <a:rPr lang="en-US" sz="1600" dirty="0" smtClean="0"/>
              <a:t>          In </a:t>
            </a:r>
            <a:r>
              <a:rPr lang="en-US" sz="1600" dirty="0"/>
              <a:t>today's busy world, buying bus tickets can be hard and take a lot of time. The old way of getting tickets usually means waiting in long lines, filling out forms by hand, and it's not always easy to find a place to do it. Plus, there's no one place where you can easily book and handle all your bus tickets, which causes problems for both the people buying tickets and the companies running the buses.</a:t>
            </a:r>
            <a:endParaRPr lang="en-IN" sz="1600" dirty="0"/>
          </a:p>
        </p:txBody>
      </p:sp>
      <p:sp>
        <p:nvSpPr>
          <p:cNvPr id="5" name="TextBox 4"/>
          <p:cNvSpPr txBox="1"/>
          <p:nvPr/>
        </p:nvSpPr>
        <p:spPr>
          <a:xfrm>
            <a:off x="761675" y="2517871"/>
            <a:ext cx="2305439" cy="1938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dirty="0" smtClean="0"/>
              <a:t>Waiting in Queue</a:t>
            </a:r>
            <a:endParaRPr lang="en-IN" sz="1600" dirty="0" smtClean="0"/>
          </a:p>
          <a:p>
            <a:pPr marL="285750" indent="-285750">
              <a:lnSpc>
                <a:spcPct val="150000"/>
              </a:lnSpc>
              <a:buFont typeface="Arial" panose="020B0604020202020204" pitchFamily="34" charset="0"/>
              <a:buChar char="•"/>
            </a:pPr>
            <a:r>
              <a:rPr lang="en-IN" sz="1600" dirty="0" smtClean="0"/>
              <a:t>Inconvenience</a:t>
            </a:r>
          </a:p>
          <a:p>
            <a:pPr marL="285750" indent="-285750">
              <a:lnSpc>
                <a:spcPct val="150000"/>
              </a:lnSpc>
              <a:buFont typeface="Arial" panose="020B0604020202020204" pitchFamily="34" charset="0"/>
              <a:buChar char="•"/>
            </a:pPr>
            <a:r>
              <a:rPr lang="en-IN" sz="1600" dirty="0"/>
              <a:t>Limited </a:t>
            </a:r>
            <a:r>
              <a:rPr lang="en-IN" sz="1600" dirty="0" smtClean="0"/>
              <a:t>Accessibility</a:t>
            </a:r>
          </a:p>
          <a:p>
            <a:pPr marL="285750" indent="-285750">
              <a:lnSpc>
                <a:spcPct val="150000"/>
              </a:lnSpc>
              <a:buFont typeface="Arial" panose="020B0604020202020204" pitchFamily="34" charset="0"/>
              <a:buChar char="•"/>
            </a:pPr>
            <a:r>
              <a:rPr lang="en-IN" sz="1600" dirty="0"/>
              <a:t>Manual </a:t>
            </a:r>
            <a:r>
              <a:rPr lang="en-IN" sz="1600" dirty="0" smtClean="0"/>
              <a:t>Processes</a:t>
            </a:r>
          </a:p>
          <a:p>
            <a:pPr marL="285750" indent="-285750">
              <a:lnSpc>
                <a:spcPct val="150000"/>
              </a:lnSpc>
              <a:buFont typeface="Arial" panose="020B0604020202020204" pitchFamily="34" charset="0"/>
              <a:buChar char="•"/>
            </a:pPr>
            <a:r>
              <a:rPr lang="en-IN" sz="1600" dirty="0"/>
              <a:t>Security </a:t>
            </a:r>
            <a:r>
              <a:rPr lang="en-IN" sz="1600" dirty="0" smtClean="0"/>
              <a:t>Concerns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341644" y="1245995"/>
            <a:ext cx="8460711" cy="297055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600" dirty="0" smtClean="0"/>
              <a:t>To </a:t>
            </a:r>
            <a:r>
              <a:rPr lang="en-US" sz="1600" dirty="0"/>
              <a:t>address these challenges, there is a need for a comprehensive and user-friendly Bus Reservation System Website. This system should provide a seamless online platform for customers to search, book, and manage bus tickets </a:t>
            </a:r>
            <a:r>
              <a:rPr lang="en-US" sz="1600" dirty="0" smtClean="0"/>
              <a:t>conveniently.</a:t>
            </a:r>
            <a:endParaRPr lang="en-US" sz="1600" dirty="0"/>
          </a:p>
          <a:p>
            <a:pPr marL="285750" indent="-285750" algn="just">
              <a:lnSpc>
                <a:spcPct val="200000"/>
              </a:lnSpc>
              <a:buFont typeface="Arial" panose="020B0604020202020204" pitchFamily="34" charset="0"/>
              <a:buChar char="•"/>
            </a:pPr>
            <a:r>
              <a:rPr lang="en-US" sz="1600" dirty="0"/>
              <a:t>Develop the system using modern technologies like </a:t>
            </a:r>
            <a:r>
              <a:rPr lang="en-US" sz="1600" b="1" dirty="0" err="1"/>
              <a:t>Django</a:t>
            </a:r>
            <a:r>
              <a:rPr lang="en-US" sz="1600" dirty="0"/>
              <a:t>, </a:t>
            </a:r>
            <a:r>
              <a:rPr lang="en-US" sz="1600" b="1" dirty="0"/>
              <a:t>HTML</a:t>
            </a:r>
            <a:r>
              <a:rPr lang="en-US" sz="1600" dirty="0"/>
              <a:t>, </a:t>
            </a:r>
            <a:r>
              <a:rPr lang="en-US" sz="1600" b="1" dirty="0"/>
              <a:t>CSS</a:t>
            </a:r>
            <a:r>
              <a:rPr lang="en-US" sz="1600" dirty="0"/>
              <a:t>, and </a:t>
            </a:r>
            <a:r>
              <a:rPr lang="en-US" sz="1600" b="1" dirty="0"/>
              <a:t>SQLite</a:t>
            </a:r>
            <a:r>
              <a:rPr lang="en-US" sz="1600" dirty="0"/>
              <a:t>. This makes it possible to create a website that's easy to use, reliable, and secure</a:t>
            </a:r>
            <a:r>
              <a:rPr lang="en-US" sz="1600" dirty="0" smtClean="0"/>
              <a:t>.</a:t>
            </a:r>
          </a:p>
          <a:p>
            <a:pPr marL="285750" indent="-285750" algn="just">
              <a:lnSpc>
                <a:spcPct val="200000"/>
              </a:lnSpc>
              <a:buFont typeface="Arial" panose="020B0604020202020204" pitchFamily="34" charset="0"/>
              <a:buChar char="•"/>
            </a:pPr>
            <a:r>
              <a:rPr lang="en-US" sz="1600" dirty="0"/>
              <a:t>It'll be more convenient, faster, and safer for everyone </a:t>
            </a:r>
            <a:r>
              <a:rPr lang="en-US" sz="1600" dirty="0" smtClean="0"/>
              <a:t>involved.</a:t>
            </a:r>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759738" y="1251778"/>
            <a:ext cx="3812262" cy="304698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t>User Registration and </a:t>
            </a:r>
            <a:r>
              <a:rPr lang="en-IN" sz="1600" dirty="0" smtClean="0"/>
              <a:t>Authentication</a:t>
            </a:r>
          </a:p>
          <a:p>
            <a:pPr marL="285750" indent="-285750">
              <a:lnSpc>
                <a:spcPct val="150000"/>
              </a:lnSpc>
              <a:buFont typeface="Arial" panose="020B0604020202020204" pitchFamily="34" charset="0"/>
              <a:buChar char="•"/>
            </a:pPr>
            <a:r>
              <a:rPr lang="en-US" sz="1600" dirty="0" smtClean="0"/>
              <a:t>Friendly User </a:t>
            </a:r>
            <a:r>
              <a:rPr lang="en-US" sz="1600" dirty="0"/>
              <a:t>I</a:t>
            </a:r>
            <a:r>
              <a:rPr lang="en-US" sz="1600" dirty="0" smtClean="0"/>
              <a:t>nterface</a:t>
            </a:r>
            <a:endParaRPr lang="en-IN" sz="1600" dirty="0" smtClean="0"/>
          </a:p>
          <a:p>
            <a:pPr marL="285750" indent="-285750">
              <a:lnSpc>
                <a:spcPct val="150000"/>
              </a:lnSpc>
              <a:buFont typeface="Arial" panose="020B0604020202020204" pitchFamily="34" charset="0"/>
              <a:buChar char="•"/>
            </a:pPr>
            <a:r>
              <a:rPr lang="en-IN" sz="1600" dirty="0"/>
              <a:t>Bus Search and </a:t>
            </a:r>
            <a:r>
              <a:rPr lang="en-IN" sz="1600" dirty="0" smtClean="0"/>
              <a:t>Booking</a:t>
            </a:r>
          </a:p>
          <a:p>
            <a:pPr marL="285750" indent="-285750">
              <a:lnSpc>
                <a:spcPct val="150000"/>
              </a:lnSpc>
              <a:buFont typeface="Arial" panose="020B0604020202020204" pitchFamily="34" charset="0"/>
              <a:buChar char="•"/>
            </a:pPr>
            <a:r>
              <a:rPr lang="en-IN" sz="1600" dirty="0" smtClean="0"/>
              <a:t>Cancellation</a:t>
            </a:r>
          </a:p>
          <a:p>
            <a:pPr marL="285750" indent="-285750">
              <a:lnSpc>
                <a:spcPct val="150000"/>
              </a:lnSpc>
              <a:buFont typeface="Arial" panose="020B0604020202020204" pitchFamily="34" charset="0"/>
              <a:buChar char="•"/>
            </a:pPr>
            <a:r>
              <a:rPr lang="en-IN" sz="1600" dirty="0"/>
              <a:t>Real-time </a:t>
            </a:r>
            <a:r>
              <a:rPr lang="en-IN" sz="1600" dirty="0" smtClean="0"/>
              <a:t>Information Updates</a:t>
            </a:r>
          </a:p>
          <a:p>
            <a:pPr marL="285750" indent="-285750">
              <a:lnSpc>
                <a:spcPct val="150000"/>
              </a:lnSpc>
              <a:buFont typeface="Arial" panose="020B0604020202020204" pitchFamily="34" charset="0"/>
              <a:buChar char="•"/>
            </a:pPr>
            <a:r>
              <a:rPr lang="en-IN" sz="1600" dirty="0" smtClean="0"/>
              <a:t>Accessibility</a:t>
            </a:r>
          </a:p>
          <a:p>
            <a:pPr marL="285750" indent="-285750">
              <a:lnSpc>
                <a:spcPct val="150000"/>
              </a:lnSpc>
              <a:buFont typeface="Arial" panose="020B0604020202020204" pitchFamily="34" charset="0"/>
              <a:buChar char="•"/>
            </a:pPr>
            <a:r>
              <a:rPr lang="en-IN" sz="1600" dirty="0"/>
              <a:t>Seat </a:t>
            </a:r>
            <a:r>
              <a:rPr lang="en-IN" sz="1600" dirty="0" smtClean="0"/>
              <a:t>Selection</a:t>
            </a:r>
          </a:p>
          <a:p>
            <a:pPr marL="285750" indent="-285750">
              <a:lnSpc>
                <a:spcPct val="150000"/>
              </a:lnSpc>
              <a:buFont typeface="Arial" panose="020B0604020202020204" pitchFamily="34" charset="0"/>
              <a:buChar char="•"/>
            </a:pPr>
            <a:r>
              <a:rPr lang="en-IN" sz="1600" dirty="0"/>
              <a:t>Booking </a:t>
            </a:r>
            <a:r>
              <a:rPr lang="en-IN" sz="1600" dirty="0" smtClean="0"/>
              <a:t>Confirmation</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76" y="1520492"/>
            <a:ext cx="3642357" cy="22476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354" y="1447506"/>
            <a:ext cx="3630477" cy="2320626"/>
          </a:xfrm>
          <a:prstGeom prst="rect">
            <a:avLst/>
          </a:prstGeom>
        </p:spPr>
      </p:pic>
      <p:sp>
        <p:nvSpPr>
          <p:cNvPr id="6" name="TextBox 5"/>
          <p:cNvSpPr txBox="1"/>
          <p:nvPr/>
        </p:nvSpPr>
        <p:spPr>
          <a:xfrm>
            <a:off x="1079069" y="4038827"/>
            <a:ext cx="1988045" cy="261610"/>
          </a:xfrm>
          <a:prstGeom prst="rect">
            <a:avLst/>
          </a:prstGeom>
          <a:noFill/>
        </p:spPr>
        <p:txBody>
          <a:bodyPr wrap="none" rtlCol="0">
            <a:spAutoFit/>
          </a:bodyPr>
          <a:lstStyle/>
          <a:p>
            <a:r>
              <a:rPr lang="en-US" sz="1050" dirty="0" smtClean="0"/>
              <a:t>Landing page with login form</a:t>
            </a:r>
            <a:endParaRPr lang="en-IN" sz="1050" dirty="0"/>
          </a:p>
        </p:txBody>
      </p:sp>
      <p:sp>
        <p:nvSpPr>
          <p:cNvPr id="8" name="TextBox 7"/>
          <p:cNvSpPr txBox="1"/>
          <p:nvPr/>
        </p:nvSpPr>
        <p:spPr>
          <a:xfrm>
            <a:off x="6330122" y="4010594"/>
            <a:ext cx="898003" cy="253916"/>
          </a:xfrm>
          <a:prstGeom prst="rect">
            <a:avLst/>
          </a:prstGeom>
          <a:noFill/>
        </p:spPr>
        <p:txBody>
          <a:bodyPr wrap="none" rtlCol="0">
            <a:spAutoFit/>
          </a:bodyPr>
          <a:lstStyle/>
          <a:p>
            <a:r>
              <a:rPr lang="en-US" sz="1050" dirty="0" smtClean="0"/>
              <a:t>Home Page</a:t>
            </a:r>
            <a:endParaRPr lang="en-IN" sz="1050"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110" y="1065075"/>
            <a:ext cx="5853779" cy="374177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TotalTime>
  <Words>543</Words>
  <Application>Microsoft Office PowerPoint</Application>
  <PresentationFormat>On-screen Show (16:9)</PresentationFormat>
  <Paragraphs>82</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11</cp:revision>
  <dcterms:modified xsi:type="dcterms:W3CDTF">2024-04-04T18:01:52Z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